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7" r:id="rId3"/>
    <p:sldId id="274" r:id="rId4"/>
    <p:sldId id="257" r:id="rId5"/>
    <p:sldId id="264" r:id="rId6"/>
    <p:sldId id="270" r:id="rId7"/>
    <p:sldId id="265" r:id="rId8"/>
    <p:sldId id="266" r:id="rId9"/>
    <p:sldId id="295" r:id="rId10"/>
    <p:sldId id="290" r:id="rId11"/>
    <p:sldId id="297" r:id="rId12"/>
    <p:sldId id="296" r:id="rId13"/>
    <p:sldId id="293" r:id="rId14"/>
    <p:sldId id="292" r:id="rId15"/>
    <p:sldId id="298" r:id="rId16"/>
    <p:sldId id="28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01"/>
    <p:restoredTop sz="84945"/>
  </p:normalViewPr>
  <p:slideViewPr>
    <p:cSldViewPr snapToGrid="0" snapToObjects="1">
      <p:cViewPr varScale="1">
        <p:scale>
          <a:sx n="86" d="100"/>
          <a:sy n="86" d="100"/>
        </p:scale>
        <p:origin x="24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30.png>
</file>

<file path=ppt/media/image4.png>
</file>

<file path=ppt/media/image40.png>
</file>

<file path=ppt/media/image5.png>
</file>

<file path=ppt/media/image6.png>
</file>

<file path=ppt/media/image60.png>
</file>

<file path=ppt/media/image7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2C4A9-AA4F-8043-981C-36450BD83D96}" type="datetimeFigureOut">
              <a:rPr lang="en-US" smtClean="0"/>
              <a:t>3/9/23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95371-066D-A640-A784-D0C93049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64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779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34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120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t-SNE: </a:t>
            </a:r>
          </a:p>
          <a:p>
            <a:r>
              <a:rPr lang="en-US" dirty="0"/>
              <a:t>perplexity: measure of entropy</a:t>
            </a:r>
          </a:p>
          <a:p>
            <a:r>
              <a:rPr lang="en-US" dirty="0"/>
              <a:t>when distribution is uniform, achieve highest entropy</a:t>
            </a:r>
          </a:p>
          <a:p>
            <a:r>
              <a:rPr lang="en-US" dirty="0"/>
              <a:t>when distribution us peaky, has low entropy </a:t>
            </a:r>
          </a:p>
          <a:p>
            <a:endParaRPr lang="en-US" dirty="0"/>
          </a:p>
          <a:p>
            <a:r>
              <a:rPr lang="en-US" dirty="0"/>
              <a:t>UMAP: condense clusters more than t-SNE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B0894C-D120-104E-B260-DFA02E96D7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960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72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The result is a two dimensional map that …..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151ED-D1EC-F34A-94AA-1429E13D38A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11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2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75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02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743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35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ACBEE-650B-5141-BC0A-1AA8436F606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00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689E2-74F5-BC40-B3C5-61F991ECB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86BB45-2466-3B46-AC70-6AB021385A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4F58D-BBF0-8D42-B10B-109D22C30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010B7-B29E-4A44-9407-D9DCB9C60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D7A4-F735-424F-BDDD-D9E7A5CD5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69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90824-02D7-0F40-AFCE-E21EB8703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DF743F-A396-514E-8564-66FBAA2A1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6A046-0A36-C043-B729-E9EF7672E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41631-B65A-FA4B-A6CB-BEB9C4B11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948DB-32E5-9B40-8767-6CFDB9A65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549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B07334-8CFF-A24C-9628-0249BD4F71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E0FF5-3BC1-0348-996D-092DE4D7C6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D39EF-BEDF-BC43-8680-CEABD3D4C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DF38F-A977-6A47-9C27-1D4920658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0E062-5595-3C41-8578-D6D7D8ACE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01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99368-745F-B540-BC99-4E5E6817E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87FC0-D835-8945-A329-9E4511EFA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0E3D3-EC87-A242-9787-5D43CD3CB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A6C9D-24B2-3C4B-A2DE-8C1BE396B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98B4B-A1B8-6047-B530-BB9F4813D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81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90007-BA90-734E-9D05-E77343118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62F58-FE10-D544-855E-5939949F1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E759F-D96E-8349-B642-54F267FBC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DE8AD-30E5-4647-9884-6B8A918E1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75431-5000-064E-96DB-CAF77B664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756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075D8-990A-B544-80A2-E03072DD1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BDE07-A737-6A42-B3E3-64408F5EBE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6AE111-F95E-8C44-BDFE-3D9D3CB74D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DB757-F3A2-9942-838D-F633248F3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8DE3B-4CE9-CF45-B8DC-1F9649E72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E29F85-7430-F14A-A072-A9CCD367C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44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71383-3350-3447-AFF2-4F8F01407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D5BC5B-310C-D349-B600-457835B02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5BBC5B-5EFB-8245-9E6F-041F7CBF7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082D31-E812-D948-8DC1-17E0E3DB20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349018-4A16-8141-8265-8A713A5A99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1CF6BF-576D-CC48-B3B6-D27110BC0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6C162A-6C4D-A349-B353-233DDABA7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B4BE58-9E3E-4048-BB64-25E75E620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788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51F44-F8CE-524A-B28A-9B103B2A5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3B67B-7C4A-BD46-98BF-11DB9A68C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35133-7A5F-8446-97C3-152C79E95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AC758A-0346-AB4B-9197-40EACD2AC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190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969780-FCEB-4C40-9862-4B3A2FD91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E96C7C-7F4A-9B41-832B-A3E9B8143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B75A0-5D2E-9F4D-A20E-6B4CB06E1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44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0756-6802-5D4E-9D59-784F8623A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8304A-E1EF-1B4A-B1A9-3F1F3BE38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AA5FFC-90F7-1C4C-9AB7-B5AD75845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2949AB-1296-3B41-B7E3-9B4EAA326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FBF9EA-6F31-2F49-9CD0-9CC4F0DC2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9C45B-5525-5E4B-A906-F390DEA1A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52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30F9E-00B8-014C-96A2-C67CC36FF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7F9765-56DB-C847-A8E5-70F8862278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97264-554F-A04E-9C6C-A806658559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997073-5DB9-1546-94D8-7E8133446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E7996-E49A-CF41-81BD-5847E48C2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36258E-6D59-6B41-8D91-2869F345D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88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00C3C1-D839-E944-9C0F-68FF61E1E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6A703-499F-1E48-AABE-8F8028CD2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9C7D4-A4C5-3641-A621-28111786AC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3CADD-8F47-D242-90C9-A021ECEC8524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E992A-2DB9-9942-B274-A32AF5BE23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B38CB-83AD-E44F-8017-A7232D4C3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D8914-ECD0-784A-842A-55AF3927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30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A53F9-E43C-BE4E-A407-4487BD992B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tSNE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BB40D-22F8-4E42-A50E-BDB4105C49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T-distribution Stochastic Neighbor Embedding</a:t>
            </a:r>
          </a:p>
        </p:txBody>
      </p:sp>
    </p:spTree>
    <p:extLst>
      <p:ext uri="{BB962C8B-B14F-4D97-AF65-F5344CB8AC3E}">
        <p14:creationId xmlns:p14="http://schemas.microsoft.com/office/powerpoint/2010/main" val="3774203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SNE on MNIST handwritten Digits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500" y="1503496"/>
            <a:ext cx="7580993" cy="48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61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AE3C-67F7-9643-BD2C-51F458C9A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altLang="zh-CN" dirty="0"/>
              <a:t>mall</a:t>
            </a:r>
            <a:r>
              <a:rPr lang="en-US" dirty="0"/>
              <a:t> problem…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0F60FE2-5B62-EE4A-94F1-2D64946D87ED}"/>
                  </a:ext>
                </a:extLst>
              </p:cNvPr>
              <p:cNvSpPr txBox="1"/>
              <p:nvPr/>
            </p:nvSpPr>
            <p:spPr>
              <a:xfrm>
                <a:off x="2253592" y="2178273"/>
                <a:ext cx="6903813" cy="12507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𝐾𝐿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|</m:t>
                      </m:r>
                      <m:d>
                        <m:dPr>
                          <m:begChr m:val="|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r>
                                <a:rPr lang="en-US" sz="3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3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3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en-US" sz="3200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⁡(</m:t>
                              </m:r>
                              <m:f>
                                <m:f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0F60FE2-5B62-EE4A-94F1-2D64946D87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3592" y="2178273"/>
                <a:ext cx="6903813" cy="1250727"/>
              </a:xfrm>
              <a:prstGeom prst="rect">
                <a:avLst/>
              </a:prstGeom>
              <a:blipFill>
                <a:blip r:embed="rId2"/>
                <a:stretch>
                  <a:fillRect l="-919" t="-140000" r="-1838" b="-18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CA70062-3271-5C46-8046-8D56AAA1154E}"/>
                  </a:ext>
                </a:extLst>
              </p:cNvPr>
              <p:cNvSpPr txBox="1"/>
              <p:nvPr/>
            </p:nvSpPr>
            <p:spPr>
              <a:xfrm>
                <a:off x="2355574" y="4234070"/>
                <a:ext cx="6747938" cy="23083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If two points are neighbors in the original data then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</a:rPr>
                  <a:t> is high.</a:t>
                </a:r>
              </a:p>
              <a:p>
                <a:r>
                  <a:rPr lang="en-US" dirty="0"/>
                  <a:t>In this case if Q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dirty="0"/>
                  <a:t> is low then there will be a large penalty. </a:t>
                </a:r>
              </a:p>
              <a:p>
                <a:endParaRPr lang="en-US" dirty="0"/>
              </a:p>
              <a:p>
                <a:r>
                  <a:rPr lang="en-US" dirty="0"/>
                  <a:t>BUT</a:t>
                </a:r>
              </a:p>
              <a:p>
                <a:endParaRPr lang="en-US" dirty="0"/>
              </a:p>
              <a:p>
                <a:r>
                  <a:rPr lang="en-US" dirty="0"/>
                  <a:t>If two points are NOT neighbors in the original data then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is low</a:t>
                </a:r>
                <a:r>
                  <a:rPr lang="en-US" dirty="0"/>
                  <a:t>.</a:t>
                </a:r>
              </a:p>
              <a:p>
                <a:r>
                  <a:rPr lang="en-US" dirty="0"/>
                  <a:t>In this case .. </a:t>
                </a:r>
                <a:r>
                  <a:rPr lang="en-US" dirty="0">
                    <a:solidFill>
                      <a:srgbClr val="FF0000"/>
                    </a:solidFill>
                  </a:rPr>
                  <a:t>there is NO penalty </a:t>
                </a:r>
                <a:r>
                  <a:rPr lang="en-US" dirty="0"/>
                  <a:t>… does not matter what Q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dirty="0"/>
                  <a:t> is!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CA70062-3271-5C46-8046-8D56AAA115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574" y="4234070"/>
                <a:ext cx="6747938" cy="2308324"/>
              </a:xfrm>
              <a:prstGeom prst="rect">
                <a:avLst/>
              </a:prstGeom>
              <a:blipFill>
                <a:blip r:embed="rId3"/>
                <a:stretch>
                  <a:fillRect l="-752" t="-10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2400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3DC2E-1343-C347-BCBD-D0A6A99FB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SNE to </a:t>
            </a:r>
            <a:r>
              <a:rPr lang="en-US" dirty="0" err="1"/>
              <a:t>tSNE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58959-C3E2-F348-94A6-1343B7338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Notice that the classes in MNIST were not separated or “pushed apart” in SNE</a:t>
            </a:r>
          </a:p>
          <a:p>
            <a:endParaRPr lang="en-US" dirty="0"/>
          </a:p>
          <a:p>
            <a:r>
              <a:rPr lang="en-US" dirty="0"/>
              <a:t>To remedy this, we can try to increase the tail of the distribution</a:t>
            </a:r>
          </a:p>
          <a:p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change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penalty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4890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83388" y="802074"/>
            <a:ext cx="40909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0000FF"/>
                </a:solidFill>
              </a:rPr>
              <a:t>Gaussian Distribution</a:t>
            </a:r>
            <a:r>
              <a:rPr lang="en-US" altLang="zh-CN" sz="2400" dirty="0">
                <a:solidFill>
                  <a:srgbClr val="0000FF"/>
                </a:solidFill>
              </a:rPr>
              <a:t>:</a:t>
            </a:r>
            <a:r>
              <a:rPr lang="zh-CN" altLang="en-US" sz="2400" dirty="0">
                <a:solidFill>
                  <a:srgbClr val="0000FF"/>
                </a:solidFill>
              </a:rPr>
              <a:t> </a:t>
            </a:r>
            <a:r>
              <a:rPr lang="en-US" altLang="zh-CN" sz="2400" dirty="0">
                <a:solidFill>
                  <a:srgbClr val="0000FF"/>
                </a:solidFill>
              </a:rPr>
              <a:t>high</a:t>
            </a:r>
            <a:r>
              <a:rPr lang="zh-CN" altLang="en-US" sz="2400" dirty="0">
                <a:solidFill>
                  <a:srgbClr val="0000FF"/>
                </a:solidFill>
              </a:rPr>
              <a:t> </a:t>
            </a:r>
            <a:r>
              <a:rPr lang="en-US" altLang="zh-CN" sz="2400" dirty="0">
                <a:solidFill>
                  <a:srgbClr val="0000FF"/>
                </a:solidFill>
              </a:rPr>
              <a:t>dim</a:t>
            </a:r>
            <a:endParaRPr lang="en-US" sz="2400" dirty="0">
              <a:solidFill>
                <a:srgbClr val="0000FF"/>
              </a:solidFill>
            </a:endParaRP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T-distribution</a:t>
            </a:r>
            <a:r>
              <a:rPr lang="en-US" altLang="zh-CN" sz="2400" dirty="0">
                <a:solidFill>
                  <a:srgbClr val="FF0000"/>
                </a:solidFill>
              </a:rPr>
              <a:t>: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low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dim</a:t>
            </a:r>
            <a:endParaRPr lang="en-US" sz="2400" dirty="0">
              <a:solidFill>
                <a:srgbClr val="FF0000"/>
              </a:solidFill>
            </a:endParaRPr>
          </a:p>
          <a:p>
            <a:pPr algn="ctr"/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37162" y="5289052"/>
            <a:ext cx="72429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T-Distribution “cares” more about far away points so will push them apart</a:t>
            </a:r>
          </a:p>
        </p:txBody>
      </p:sp>
      <p:pic>
        <p:nvPicPr>
          <p:cNvPr id="7170" name="Picture 2" descr="Student&amp;#39;s t-distribution - Wikipedia">
            <a:extLst>
              <a:ext uri="{FF2B5EF4-FFF2-40B4-BE49-F238E27FC236}">
                <a16:creationId xmlns:a16="http://schemas.microsoft.com/office/drawing/2014/main" id="{DD2D87EF-0EB1-F347-95B4-6785CE599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3388" y="1588956"/>
            <a:ext cx="3675665" cy="3675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80165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070" y="2671763"/>
            <a:ext cx="5091616" cy="358631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9ED9E6F-97CE-6143-AA65-EAB808F8E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427" y="34041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 </a:t>
            </a:r>
            <a:r>
              <a:rPr lang="en-US" dirty="0"/>
              <a:t>MNIST</a:t>
            </a:r>
            <a:r>
              <a:rPr lang="en-US" altLang="zh-CN" dirty="0"/>
              <a:t>:</a:t>
            </a:r>
            <a:r>
              <a:rPr lang="zh-CN" altLang="en-US" dirty="0"/>
              <a:t>            </a:t>
            </a:r>
            <a:r>
              <a:rPr lang="en-US" dirty="0"/>
              <a:t>SNE</a:t>
            </a:r>
            <a:r>
              <a:rPr lang="zh-CN" altLang="en-US" dirty="0"/>
              <a:t>                           </a:t>
            </a:r>
            <a:r>
              <a:rPr lang="en-US" dirty="0"/>
              <a:t>t-SNE</a:t>
            </a:r>
            <a:br>
              <a:rPr lang="en-US" dirty="0"/>
            </a:br>
            <a:r>
              <a:rPr lang="zh-CN" altLang="en-US" dirty="0"/>
              <a:t>    </a:t>
            </a:r>
            <a:r>
              <a:rPr lang="en-US" altLang="zh-CN" sz="3600" dirty="0"/>
              <a:t>clusters</a:t>
            </a:r>
            <a:r>
              <a:rPr lang="zh-CN" altLang="en-US" sz="3600" dirty="0"/>
              <a:t> </a:t>
            </a:r>
            <a:r>
              <a:rPr lang="en-US" altLang="zh-CN" sz="3600" dirty="0"/>
              <a:t>overlapped</a:t>
            </a:r>
            <a:r>
              <a:rPr lang="zh-CN" altLang="en-US" sz="3600" dirty="0"/>
              <a:t>                    </a:t>
            </a:r>
            <a:r>
              <a:rPr lang="en-US" altLang="zh-CN" sz="3600" dirty="0"/>
              <a:t>clusters</a:t>
            </a:r>
            <a:r>
              <a:rPr lang="zh-CN" altLang="en-US" sz="3600" dirty="0"/>
              <a:t> </a:t>
            </a:r>
            <a:r>
              <a:rPr lang="en-US" altLang="zh-CN" sz="3600" dirty="0"/>
              <a:t>are</a:t>
            </a:r>
            <a:r>
              <a:rPr lang="zh-CN" altLang="en-US" sz="3600" dirty="0"/>
              <a:t> </a:t>
            </a:r>
            <a:r>
              <a:rPr lang="en-US" altLang="zh-CN" sz="3600" dirty="0"/>
              <a:t>separated</a:t>
            </a:r>
            <a:r>
              <a:rPr lang="zh-CN" altLang="en-US" sz="3600" dirty="0"/>
              <a:t> </a:t>
            </a:r>
            <a:r>
              <a:rPr lang="en-US" altLang="zh-CN" sz="3600" dirty="0"/>
              <a:t>clearly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84753D-F119-DD46-ACA4-A9D0EC3920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643" y="2527690"/>
            <a:ext cx="4894287" cy="311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891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4AA5-439C-884C-998B-BBEDEAF8B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</a:t>
            </a:r>
            <a:r>
              <a:rPr lang="en-US"/>
              <a:t>to Diffusion </a:t>
            </a:r>
            <a:r>
              <a:rPr lang="en-US" dirty="0"/>
              <a:t>M</a:t>
            </a:r>
            <a:r>
              <a:rPr lang="en-US"/>
              <a:t>aps</a:t>
            </a:r>
            <a:r>
              <a:rPr lang="en-US" dirty="0"/>
              <a:t>, PHATE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4DF77-0DAB-CE48-8259-58E4A6A03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not use diffusion, random walking </a:t>
            </a:r>
          </a:p>
          <a:p>
            <a:r>
              <a:rPr lang="en-US" dirty="0"/>
              <a:t>Does not use </a:t>
            </a:r>
            <a:r>
              <a:rPr lang="en-US" dirty="0" err="1"/>
              <a:t>eigendecomposition</a:t>
            </a:r>
            <a:r>
              <a:rPr lang="en-US" dirty="0"/>
              <a:t> </a:t>
            </a:r>
          </a:p>
          <a:p>
            <a:r>
              <a:rPr lang="en-US" dirty="0"/>
              <a:t>Does not use MDS or distance preservation</a:t>
            </a:r>
          </a:p>
          <a:p>
            <a:r>
              <a:rPr lang="en-US" dirty="0"/>
              <a:t>Does try to match near neighbors using KL divergence</a:t>
            </a:r>
          </a:p>
        </p:txBody>
      </p:sp>
    </p:spTree>
    <p:extLst>
      <p:ext uri="{BB962C8B-B14F-4D97-AF65-F5344CB8AC3E}">
        <p14:creationId xmlns:p14="http://schemas.microsoft.com/office/powerpoint/2010/main" val="1920520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5AB86B8-6FD8-A545-8538-E77D58769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08" y="2960100"/>
            <a:ext cx="2349500" cy="309645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09B40DF-35BD-344B-8EA8-37854A1FC0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474" y="1327527"/>
            <a:ext cx="5821081" cy="39016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5EFFEF-5688-7948-B4C0-ADFB899C9F5E}"/>
              </a:ext>
            </a:extLst>
          </p:cNvPr>
          <p:cNvSpPr txBox="1"/>
          <p:nvPr/>
        </p:nvSpPr>
        <p:spPr>
          <a:xfrm>
            <a:off x="5172075" y="157163"/>
            <a:ext cx="13150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t-SNE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BD7E24-A402-F84C-B202-C3F4A891EC0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783" b="62141"/>
          <a:stretch/>
        </p:blipFill>
        <p:spPr>
          <a:xfrm>
            <a:off x="7358020" y="577911"/>
            <a:ext cx="4871855" cy="8937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84E2FC-DDFD-5D43-9C7A-2DC31F798F2A}"/>
              </a:ext>
            </a:extLst>
          </p:cNvPr>
          <p:cNvSpPr txBox="1"/>
          <p:nvPr/>
        </p:nvSpPr>
        <p:spPr>
          <a:xfrm>
            <a:off x="7950158" y="1966022"/>
            <a:ext cx="2674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seed: random initialization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A702C3-EAE1-E348-BA73-C85D2F1037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497" t="42538" b="-3201"/>
          <a:stretch/>
        </p:blipFill>
        <p:spPr>
          <a:xfrm>
            <a:off x="6775408" y="3499298"/>
            <a:ext cx="2349500" cy="24563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A6B36F-619D-0346-82F2-6FA6A3B9672B}"/>
              </a:ext>
            </a:extLst>
          </p:cNvPr>
          <p:cNvSpPr txBox="1"/>
          <p:nvPr/>
        </p:nvSpPr>
        <p:spPr>
          <a:xfrm>
            <a:off x="7262594" y="2987917"/>
            <a:ext cx="1452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Perplexity =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58C47-4F1B-C741-B729-2D46149C4956}"/>
              </a:ext>
            </a:extLst>
          </p:cNvPr>
          <p:cNvSpPr txBox="1"/>
          <p:nvPr/>
        </p:nvSpPr>
        <p:spPr>
          <a:xfrm>
            <a:off x="9461193" y="2960100"/>
            <a:ext cx="1569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Perplexity = 30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70F357-B2DF-D542-A0C3-D1D7DF55DA84}"/>
              </a:ext>
            </a:extLst>
          </p:cNvPr>
          <p:cNvSpPr/>
          <p:nvPr/>
        </p:nvSpPr>
        <p:spPr>
          <a:xfrm>
            <a:off x="474540" y="5494027"/>
            <a:ext cx="865036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perplexity: measure of entropy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distribution is uniform, achieve highest entropy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distribution us peaky, achieve low entropy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UMAP: condense clusters more than t-SNE, but they both can’t denoise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7079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7647DC8-EB0C-2260-863B-580E362CA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809" y="2309721"/>
            <a:ext cx="2006098" cy="7221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8828" y="2916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t-SNE</a:t>
            </a:r>
            <a:r>
              <a:rPr lang="zh-CN" altLang="en-US" sz="3200" dirty="0"/>
              <a:t> </a:t>
            </a:r>
            <a:r>
              <a:rPr lang="en-US" altLang="zh-CN" sz="3200" dirty="0"/>
              <a:t>Algorithm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5294" y="5557499"/>
            <a:ext cx="4467346" cy="8347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6628" y="3214694"/>
            <a:ext cx="3468443" cy="8347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5185" y="4435731"/>
            <a:ext cx="4128927" cy="8347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5771" y="1962346"/>
            <a:ext cx="709906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High dimensional Neighbor probabilities</a:t>
            </a:r>
            <a:r>
              <a:rPr lang="zh-CN" altLang="en-US" sz="1400" dirty="0"/>
              <a:t> </a:t>
            </a:r>
            <a:r>
              <a:rPr lang="en-US" altLang="zh-CN" sz="1400" dirty="0"/>
              <a:t>(Gaussian</a:t>
            </a:r>
            <a:r>
              <a:rPr lang="zh-CN" altLang="en-US" sz="1400" dirty="0"/>
              <a:t> </a:t>
            </a:r>
            <a:r>
              <a:rPr lang="en-US" altLang="zh-CN" sz="1400" dirty="0"/>
              <a:t>kernel)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796631" y="4070913"/>
            <a:ext cx="420992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/>
              <a:t>2.compute</a:t>
            </a:r>
            <a:r>
              <a:rPr lang="zh-CN" altLang="en-US" b="1" dirty="0"/>
              <a:t> </a:t>
            </a:r>
            <a:r>
              <a:rPr lang="en-US" altLang="zh-CN" b="1" dirty="0"/>
              <a:t>loss:</a:t>
            </a:r>
            <a:r>
              <a:rPr lang="zh-CN" altLang="en-US" b="1" dirty="0"/>
              <a:t> </a:t>
            </a:r>
            <a:r>
              <a:rPr lang="en-US" b="1" dirty="0"/>
              <a:t>KL Divergence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8199" y="5179940"/>
            <a:ext cx="428443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/>
              <a:t>3.</a:t>
            </a:r>
            <a:r>
              <a:rPr lang="zh-CN" altLang="en-US" b="1" dirty="0"/>
              <a:t> </a:t>
            </a:r>
            <a:r>
              <a:rPr lang="en-US" altLang="zh-CN" b="1" dirty="0"/>
              <a:t>use</a:t>
            </a:r>
            <a:r>
              <a:rPr lang="zh-CN" altLang="en-US" b="1" dirty="0"/>
              <a:t> </a:t>
            </a:r>
            <a:r>
              <a:rPr lang="en-US" altLang="zh-CN" b="1" dirty="0"/>
              <a:t>SGD</a:t>
            </a:r>
            <a:r>
              <a:rPr lang="zh-CN" altLang="en-US" b="1" dirty="0"/>
              <a:t> </a:t>
            </a:r>
            <a:r>
              <a:rPr lang="en-US" altLang="zh-CN" b="1" dirty="0"/>
              <a:t>to</a:t>
            </a:r>
            <a:r>
              <a:rPr lang="zh-CN" altLang="en-US" b="1" dirty="0"/>
              <a:t> </a:t>
            </a:r>
            <a:r>
              <a:rPr lang="en-US" altLang="zh-CN" b="1" dirty="0"/>
              <a:t>optimize</a:t>
            </a:r>
            <a:endParaRPr lang="en-US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b="20135"/>
          <a:stretch/>
        </p:blipFill>
        <p:spPr>
          <a:xfrm>
            <a:off x="6626264" y="5557499"/>
            <a:ext cx="4203700" cy="5781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C6DDAC6-E3E2-2146-D3C9-A273BA78A37F}"/>
              </a:ext>
            </a:extLst>
          </p:cNvPr>
          <p:cNvSpPr txBox="1"/>
          <p:nvPr/>
        </p:nvSpPr>
        <p:spPr>
          <a:xfrm>
            <a:off x="684196" y="1506537"/>
            <a:ext cx="495210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/>
              <a:t>1.compute</a:t>
            </a:r>
            <a:r>
              <a:rPr lang="zh-CN" altLang="en-US" b="1" dirty="0"/>
              <a:t> </a:t>
            </a:r>
            <a:r>
              <a:rPr lang="en-US" altLang="zh-CN" b="1" dirty="0"/>
              <a:t>Markov</a:t>
            </a:r>
            <a:r>
              <a:rPr lang="zh-CN" altLang="en-US" b="1" dirty="0"/>
              <a:t> </a:t>
            </a:r>
            <a:r>
              <a:rPr lang="en-US" altLang="zh-CN" b="1" dirty="0"/>
              <a:t>matrix</a:t>
            </a:r>
            <a:endParaRPr 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711530-90BF-B75F-DD57-AC52204D91C2}"/>
              </a:ext>
            </a:extLst>
          </p:cNvPr>
          <p:cNvSpPr txBox="1"/>
          <p:nvPr/>
        </p:nvSpPr>
        <p:spPr>
          <a:xfrm>
            <a:off x="796632" y="3040575"/>
            <a:ext cx="498173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/>
              <a:t>Low</a:t>
            </a:r>
            <a:r>
              <a:rPr lang="en-US" sz="1400" dirty="0"/>
              <a:t> dimensional Neighbor probabilities</a:t>
            </a:r>
            <a:r>
              <a:rPr lang="zh-CN" altLang="en-US" sz="1400" dirty="0"/>
              <a:t> </a:t>
            </a:r>
            <a:r>
              <a:rPr lang="en-US" altLang="zh-CN" sz="1400" dirty="0"/>
              <a:t>(t</a:t>
            </a:r>
            <a:r>
              <a:rPr lang="zh-CN" altLang="en-US" sz="1400" dirty="0"/>
              <a:t> </a:t>
            </a:r>
            <a:r>
              <a:rPr lang="en-US" altLang="zh-CN" sz="1400" dirty="0"/>
              <a:t>distribution</a:t>
            </a:r>
            <a:r>
              <a:rPr lang="zh-CN" altLang="en-US" sz="1400" dirty="0"/>
              <a:t> </a:t>
            </a:r>
            <a:r>
              <a:rPr lang="en-US" altLang="zh-CN" sz="1400" dirty="0" err="1"/>
              <a:t>df</a:t>
            </a:r>
            <a:r>
              <a:rPr lang="zh-CN" altLang="en-US" sz="1400" dirty="0"/>
              <a:t> </a:t>
            </a:r>
            <a:r>
              <a:rPr lang="en-US" altLang="zh-CN" sz="1400" dirty="0"/>
              <a:t>=1)</a:t>
            </a:r>
            <a:endParaRPr lang="en-US" sz="14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EFDFB88-8FCA-12D9-6109-BCDF4DA0AD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32413" y="3406848"/>
            <a:ext cx="2458890" cy="62826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E190E16-EEAE-7CEB-5911-43F1E67BFA1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65730" y="2336684"/>
            <a:ext cx="3873500" cy="4572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B9294E3-498D-0741-8041-8A4BAC06E7C4}"/>
              </a:ext>
            </a:extLst>
          </p:cNvPr>
          <p:cNvSpPr txBox="1"/>
          <p:nvPr/>
        </p:nvSpPr>
        <p:spPr>
          <a:xfrm>
            <a:off x="6626264" y="3080923"/>
            <a:ext cx="19582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SNE</a:t>
            </a:r>
            <a:r>
              <a:rPr lang="zh-CN" altLang="en-US" sz="1400" dirty="0"/>
              <a:t> </a:t>
            </a:r>
            <a:r>
              <a:rPr lang="en-US" altLang="zh-CN" sz="1400" dirty="0"/>
              <a:t>use</a:t>
            </a:r>
            <a:r>
              <a:rPr lang="zh-CN" altLang="en-US" sz="1400" dirty="0"/>
              <a:t> </a:t>
            </a:r>
            <a:r>
              <a:rPr lang="en-US" altLang="zh-CN" sz="1400" dirty="0"/>
              <a:t>Gaussian</a:t>
            </a:r>
            <a:r>
              <a:rPr lang="zh-CN" altLang="en-US" sz="1400" dirty="0"/>
              <a:t> </a:t>
            </a:r>
            <a:r>
              <a:rPr lang="en-US" altLang="zh-CN" sz="1400" dirty="0"/>
              <a:t>kernel</a:t>
            </a:r>
            <a:endParaRPr 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A753F0-C5A7-1247-94A1-3527D46AB20D}"/>
              </a:ext>
            </a:extLst>
          </p:cNvPr>
          <p:cNvSpPr txBox="1"/>
          <p:nvPr/>
        </p:nvSpPr>
        <p:spPr>
          <a:xfrm>
            <a:off x="5677616" y="1931569"/>
            <a:ext cx="61009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/>
              <a:t>bandwidth</a:t>
            </a:r>
            <a:r>
              <a:rPr lang="zh-CN" altLang="en-US" sz="1600" dirty="0"/>
              <a:t> </a:t>
            </a:r>
            <a:r>
              <a:rPr lang="en-US" altLang="zh-CN" sz="1600" dirty="0" err="1"/>
              <a:t>σ</a:t>
            </a:r>
            <a:r>
              <a:rPr lang="zh-CN" altLang="en-US" sz="1600" dirty="0"/>
              <a:t> </a:t>
            </a:r>
            <a:r>
              <a:rPr lang="en-US" altLang="zh-CN" sz="1600" dirty="0"/>
              <a:t>calculated</a:t>
            </a:r>
            <a:r>
              <a:rPr lang="zh-CN" altLang="en-US" sz="1600" dirty="0"/>
              <a:t> </a:t>
            </a:r>
            <a:r>
              <a:rPr lang="en-US" altLang="zh-CN" sz="1600" dirty="0"/>
              <a:t>from</a:t>
            </a:r>
            <a:r>
              <a:rPr lang="zh-CN" altLang="en-US" sz="1600" dirty="0"/>
              <a:t> </a:t>
            </a:r>
            <a:r>
              <a:rPr lang="en-US" altLang="zh-CN" sz="1600" dirty="0"/>
              <a:t>perplexity</a:t>
            </a:r>
            <a:endParaRPr lang="en-US" sz="16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78CAEBE-6C70-91D9-8CA2-E9E3F8C783C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56861" y="4442304"/>
            <a:ext cx="2255261" cy="60856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60CD6ED-2F05-D967-763B-D4E98DC0E6AD}"/>
              </a:ext>
            </a:extLst>
          </p:cNvPr>
          <p:cNvSpPr txBox="1"/>
          <p:nvPr/>
        </p:nvSpPr>
        <p:spPr>
          <a:xfrm>
            <a:off x="9739230" y="1564926"/>
            <a:ext cx="197041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0000FF"/>
                </a:solidFill>
              </a:rPr>
              <a:t>Gaussian Distribution</a:t>
            </a:r>
            <a:r>
              <a:rPr lang="en-US" altLang="zh-CN" sz="1100" dirty="0">
                <a:solidFill>
                  <a:srgbClr val="0000FF"/>
                </a:solidFill>
              </a:rPr>
              <a:t>:</a:t>
            </a:r>
            <a:r>
              <a:rPr lang="zh-CN" altLang="en-US" sz="1100" dirty="0">
                <a:solidFill>
                  <a:srgbClr val="0000FF"/>
                </a:solidFill>
              </a:rPr>
              <a:t> </a:t>
            </a:r>
            <a:r>
              <a:rPr lang="en-US" altLang="zh-CN" sz="1100" dirty="0">
                <a:solidFill>
                  <a:srgbClr val="0000FF"/>
                </a:solidFill>
              </a:rPr>
              <a:t>high</a:t>
            </a:r>
            <a:r>
              <a:rPr lang="zh-CN" altLang="en-US" sz="1100" dirty="0">
                <a:solidFill>
                  <a:srgbClr val="0000FF"/>
                </a:solidFill>
              </a:rPr>
              <a:t> </a:t>
            </a:r>
            <a:r>
              <a:rPr lang="en-US" altLang="zh-CN" sz="1100" dirty="0">
                <a:solidFill>
                  <a:srgbClr val="0000FF"/>
                </a:solidFill>
              </a:rPr>
              <a:t>dim</a:t>
            </a:r>
            <a:endParaRPr lang="en-US" sz="1100" dirty="0">
              <a:solidFill>
                <a:srgbClr val="0000FF"/>
              </a:solidFill>
            </a:endParaRPr>
          </a:p>
          <a:p>
            <a:pPr algn="ctr"/>
            <a:r>
              <a:rPr lang="en-US" sz="1100" dirty="0">
                <a:solidFill>
                  <a:srgbClr val="FF0000"/>
                </a:solidFill>
              </a:rPr>
              <a:t>T-distribution</a:t>
            </a:r>
            <a:r>
              <a:rPr lang="en-US" altLang="zh-CN" sz="1100" dirty="0">
                <a:solidFill>
                  <a:srgbClr val="FF0000"/>
                </a:solidFill>
              </a:rPr>
              <a:t>:</a:t>
            </a:r>
            <a:r>
              <a:rPr lang="zh-CN" altLang="en-US" sz="1100" dirty="0">
                <a:solidFill>
                  <a:srgbClr val="FF0000"/>
                </a:solidFill>
              </a:rPr>
              <a:t> </a:t>
            </a:r>
            <a:r>
              <a:rPr lang="en-US" altLang="zh-CN" sz="1100" dirty="0">
                <a:solidFill>
                  <a:srgbClr val="FF0000"/>
                </a:solidFill>
              </a:rPr>
              <a:t>low</a:t>
            </a:r>
            <a:r>
              <a:rPr lang="zh-CN" altLang="en-US" sz="1100" dirty="0">
                <a:solidFill>
                  <a:srgbClr val="FF0000"/>
                </a:solidFill>
              </a:rPr>
              <a:t> </a:t>
            </a:r>
            <a:r>
              <a:rPr lang="en-US" altLang="zh-CN" sz="1100" dirty="0">
                <a:solidFill>
                  <a:srgbClr val="FF0000"/>
                </a:solidFill>
              </a:rPr>
              <a:t>dim</a:t>
            </a:r>
            <a:endParaRPr lang="en-US" sz="1100" dirty="0">
              <a:solidFill>
                <a:srgbClr val="FF0000"/>
              </a:solidFill>
            </a:endParaRPr>
          </a:p>
          <a:p>
            <a:pPr algn="ctr"/>
            <a:endParaRPr lang="en-US" sz="1100" dirty="0">
              <a:solidFill>
                <a:srgbClr val="0000FF"/>
              </a:solidFill>
            </a:endParaRPr>
          </a:p>
        </p:txBody>
      </p:sp>
      <p:pic>
        <p:nvPicPr>
          <p:cNvPr id="26" name="Picture 2" descr="Student&amp;#39;s t-distribution - Wikipedia">
            <a:extLst>
              <a:ext uri="{FF2B5EF4-FFF2-40B4-BE49-F238E27FC236}">
                <a16:creationId xmlns:a16="http://schemas.microsoft.com/office/drawing/2014/main" id="{4BBA9054-82DC-19BB-D9C2-2278BD81F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9587" y="1936690"/>
            <a:ext cx="2006098" cy="2006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32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1286018"/>
            <a:ext cx="82169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382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81200" y="707399"/>
            <a:ext cx="4114800" cy="3200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00800" y="707399"/>
            <a:ext cx="4114800" cy="3200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81200" y="250199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 dimensional space (input)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0" y="250199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Low dimensional space (output)</a:t>
            </a:r>
          </a:p>
        </p:txBody>
      </p:sp>
      <p:sp>
        <p:nvSpPr>
          <p:cNvPr id="8" name="Oval 7"/>
          <p:cNvSpPr/>
          <p:nvPr/>
        </p:nvSpPr>
        <p:spPr>
          <a:xfrm>
            <a:off x="4191000" y="2307599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810000" y="2078999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743200" y="2917199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257800" y="1088399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19600" y="3450599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419600" y="2002799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638800" y="1926599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362200" y="2840999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514600" y="3374399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114800" y="2612399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572000" y="2536199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628153" y="1302058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4191000" y="2307599"/>
            <a:ext cx="152400" cy="152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267200" y="2307600"/>
            <a:ext cx="255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</a:rPr>
              <a:t>i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rot="10800000">
            <a:off x="3886200" y="2155199"/>
            <a:ext cx="381000" cy="22860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627796" y="1698000"/>
            <a:ext cx="2584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j</a:t>
            </a:r>
          </a:p>
        </p:txBody>
      </p:sp>
      <p:sp>
        <p:nvSpPr>
          <p:cNvPr id="24" name="Oval 23"/>
          <p:cNvSpPr/>
          <p:nvPr/>
        </p:nvSpPr>
        <p:spPr>
          <a:xfrm>
            <a:off x="2928474" y="3223494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56"/>
          <p:cNvGrpSpPr/>
          <p:nvPr/>
        </p:nvGrpSpPr>
        <p:grpSpPr>
          <a:xfrm>
            <a:off x="6781800" y="1316999"/>
            <a:ext cx="3505200" cy="2286000"/>
            <a:chOff x="5105400" y="2590800"/>
            <a:chExt cx="3505200" cy="2286000"/>
          </a:xfrm>
        </p:grpSpPr>
        <p:sp>
          <p:nvSpPr>
            <p:cNvPr id="26" name="Oval 25"/>
            <p:cNvSpPr/>
            <p:nvPr/>
          </p:nvSpPr>
          <p:spPr>
            <a:xfrm>
              <a:off x="6858000" y="3352800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6858000" y="3352800"/>
              <a:ext cx="152400" cy="1524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6874436" y="3107764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5301146" y="4719906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7010400" y="3505200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6553200" y="3200400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086600" y="3424535"/>
              <a:ext cx="2584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j</a:t>
              </a:r>
            </a:p>
          </p:txBody>
        </p:sp>
        <p:sp>
          <p:nvSpPr>
            <p:cNvPr id="33" name="Oval 32"/>
            <p:cNvSpPr/>
            <p:nvPr/>
          </p:nvSpPr>
          <p:spPr>
            <a:xfrm>
              <a:off x="5215967" y="4458434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8458200" y="2590800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8458200" y="3657600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6548733" y="3509676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5105400" y="4724400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5407219" y="4567515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5791200" y="2743200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7696200" y="4267200"/>
              <a:ext cx="152400" cy="1524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679002" y="3348335"/>
              <a:ext cx="2551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rgbClr val="FF0000"/>
                  </a:solidFill>
                </a:rPr>
                <a:t>i</a:t>
              </a:r>
              <a:endParaRPr lang="en-US" sz="2400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43" name="Straight Connector 42"/>
          <p:cNvCxnSpPr/>
          <p:nvPr/>
        </p:nvCxnSpPr>
        <p:spPr>
          <a:xfrm flipV="1">
            <a:off x="1981200" y="2688599"/>
            <a:ext cx="1174376" cy="1219200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3092824" y="707400"/>
            <a:ext cx="0" cy="2052935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V="1">
            <a:off x="3095814" y="2748383"/>
            <a:ext cx="3000186" cy="2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ontent Placeholder 56"/>
          <p:cNvSpPr>
            <a:spLocks noGrp="1"/>
          </p:cNvSpPr>
          <p:nvPr>
            <p:ph idx="1"/>
          </p:nvPr>
        </p:nvSpPr>
        <p:spPr>
          <a:xfrm>
            <a:off x="258419" y="4476098"/>
            <a:ext cx="11469756" cy="85353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Compute Markov-normalized affinity matrix in high dimensions P, and low dimensions Q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Greedily move low dimensional points so that for any point </a:t>
            </a:r>
            <a:r>
              <a:rPr lang="en-US" sz="2000" dirty="0" err="1"/>
              <a:t>i</a:t>
            </a:r>
            <a:r>
              <a:rPr lang="en-US" sz="2000" dirty="0"/>
              <a:t>  entries of P(</a:t>
            </a:r>
            <a:r>
              <a:rPr lang="en-US" sz="2000" dirty="0" err="1"/>
              <a:t>i</a:t>
            </a:r>
            <a:r>
              <a:rPr lang="en-US" sz="2000" dirty="0"/>
              <a:t>,*) match Q(</a:t>
            </a:r>
            <a:r>
              <a:rPr lang="en-US" sz="2000" dirty="0" err="1"/>
              <a:t>i</a:t>
            </a:r>
            <a:r>
              <a:rPr lang="en-US" sz="2000" dirty="0"/>
              <a:t>,*)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Repeat</a:t>
            </a:r>
          </a:p>
        </p:txBody>
      </p:sp>
    </p:spTree>
    <p:extLst>
      <p:ext uri="{BB962C8B-B14F-4D97-AF65-F5344CB8AC3E}">
        <p14:creationId xmlns:p14="http://schemas.microsoft.com/office/powerpoint/2010/main" val="137526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Distances to Affinities </a:t>
            </a:r>
          </a:p>
        </p:txBody>
      </p:sp>
      <p:sp>
        <p:nvSpPr>
          <p:cNvPr id="5" name="Shape 247"/>
          <p:cNvSpPr/>
          <p:nvPr/>
        </p:nvSpPr>
        <p:spPr>
          <a:xfrm>
            <a:off x="2550375" y="3984937"/>
            <a:ext cx="165101" cy="20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/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/>
          </a:p>
        </p:txBody>
      </p:sp>
      <p:sp>
        <p:nvSpPr>
          <p:cNvPr id="6" name="Shape 248"/>
          <p:cNvSpPr/>
          <p:nvPr/>
        </p:nvSpPr>
        <p:spPr>
          <a:xfrm>
            <a:off x="5978087" y="4004355"/>
            <a:ext cx="165101" cy="20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/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/>
          </a:p>
        </p:txBody>
      </p:sp>
      <p:sp>
        <p:nvSpPr>
          <p:cNvPr id="7" name="Shape 249"/>
          <p:cNvSpPr/>
          <p:nvPr/>
        </p:nvSpPr>
        <p:spPr>
          <a:xfrm>
            <a:off x="3909972" y="3159506"/>
            <a:ext cx="165101" cy="20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/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/>
          </a:p>
        </p:txBody>
      </p:sp>
      <p:sp>
        <p:nvSpPr>
          <p:cNvPr id="8" name="Shape 250"/>
          <p:cNvSpPr/>
          <p:nvPr/>
        </p:nvSpPr>
        <p:spPr>
          <a:xfrm>
            <a:off x="3332439" y="3134987"/>
            <a:ext cx="165101" cy="20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/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/>
          </a:p>
        </p:txBody>
      </p:sp>
      <p:sp>
        <p:nvSpPr>
          <p:cNvPr id="9" name="Shape 251"/>
          <p:cNvSpPr/>
          <p:nvPr/>
        </p:nvSpPr>
        <p:spPr>
          <a:xfrm>
            <a:off x="3800505" y="5418812"/>
            <a:ext cx="165101" cy="20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/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/>
          </a:p>
        </p:txBody>
      </p:sp>
      <p:sp>
        <p:nvSpPr>
          <p:cNvPr id="10" name="Shape 252"/>
          <p:cNvSpPr/>
          <p:nvPr/>
        </p:nvSpPr>
        <p:spPr>
          <a:xfrm>
            <a:off x="4779679" y="4942186"/>
            <a:ext cx="165101" cy="20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/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defTabSz="32145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/>
          </a:p>
        </p:txBody>
      </p:sp>
      <p:sp>
        <p:nvSpPr>
          <p:cNvPr id="11" name="Shape 253"/>
          <p:cNvSpPr/>
          <p:nvPr/>
        </p:nvSpPr>
        <p:spPr>
          <a:xfrm flipH="1">
            <a:off x="2720620" y="3291800"/>
            <a:ext cx="1174232" cy="712554"/>
          </a:xfrm>
          <a:prstGeom prst="line">
            <a:avLst/>
          </a:prstGeom>
          <a:ln w="25400">
            <a:solidFill>
              <a:srgbClr val="FF6600"/>
            </a:solidFill>
          </a:ln>
          <a:effectLst>
            <a:outerShdw blurRad="50800" dist="254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 defTabSz="321457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</p:txBody>
      </p:sp>
      <p:sp>
        <p:nvSpPr>
          <p:cNvPr id="12" name="Shape 254"/>
          <p:cNvSpPr/>
          <p:nvPr/>
        </p:nvSpPr>
        <p:spPr>
          <a:xfrm flipH="1">
            <a:off x="2729550" y="3291800"/>
            <a:ext cx="602888" cy="722544"/>
          </a:xfrm>
          <a:prstGeom prst="line">
            <a:avLst/>
          </a:prstGeom>
          <a:ln w="25400">
            <a:solidFill>
              <a:srgbClr val="FF0000"/>
            </a:solidFill>
          </a:ln>
          <a:effectLst>
            <a:outerShdw blurRad="50800" dist="254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 defTabSz="321457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</p:txBody>
      </p:sp>
      <p:sp>
        <p:nvSpPr>
          <p:cNvPr id="13" name="Shape 255"/>
          <p:cNvSpPr/>
          <p:nvPr/>
        </p:nvSpPr>
        <p:spPr>
          <a:xfrm flipH="1" flipV="1">
            <a:off x="2743127" y="4093650"/>
            <a:ext cx="2036551" cy="945444"/>
          </a:xfrm>
          <a:prstGeom prst="line">
            <a:avLst/>
          </a:prstGeom>
          <a:ln w="25400">
            <a:solidFill>
              <a:srgbClr val="008000"/>
            </a:solidFill>
          </a:ln>
          <a:effectLst>
            <a:outerShdw blurRad="50800" dist="254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 defTabSz="321457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</p:txBody>
      </p:sp>
      <p:sp>
        <p:nvSpPr>
          <p:cNvPr id="14" name="Shape 256"/>
          <p:cNvSpPr/>
          <p:nvPr/>
        </p:nvSpPr>
        <p:spPr>
          <a:xfrm flipH="1" flipV="1">
            <a:off x="2746186" y="4174229"/>
            <a:ext cx="1111489" cy="1244582"/>
          </a:xfrm>
          <a:prstGeom prst="line">
            <a:avLst/>
          </a:prstGeom>
          <a:ln w="25400">
            <a:solidFill>
              <a:srgbClr val="FFFF00"/>
            </a:solidFill>
          </a:ln>
          <a:effectLst>
            <a:outerShdw blurRad="50800" dist="254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 defTabSz="321457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</p:txBody>
      </p:sp>
      <p:sp>
        <p:nvSpPr>
          <p:cNvPr id="19" name="Shape 261"/>
          <p:cNvSpPr/>
          <p:nvPr/>
        </p:nvSpPr>
        <p:spPr>
          <a:xfrm>
            <a:off x="2254005" y="3861709"/>
            <a:ext cx="234623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/>
            </a:pPr>
            <a:r>
              <a:rPr sz="2500" dirty="0"/>
              <a:t>1</a:t>
            </a:r>
          </a:p>
        </p:txBody>
      </p:sp>
      <p:sp>
        <p:nvSpPr>
          <p:cNvPr id="20" name="Shape 262"/>
          <p:cNvSpPr/>
          <p:nvPr/>
        </p:nvSpPr>
        <p:spPr>
          <a:xfrm>
            <a:off x="6292793" y="3861709"/>
            <a:ext cx="234623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/>
            </a:pPr>
            <a:r>
              <a:rPr sz="2500"/>
              <a:t>6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2471" y="2506541"/>
            <a:ext cx="663358" cy="1120588"/>
          </a:xfrm>
          <a:prstGeom prst="rect">
            <a:avLst/>
          </a:prstGeom>
        </p:spPr>
      </p:pic>
      <p:sp>
        <p:nvSpPr>
          <p:cNvPr id="23" name="Shape 261"/>
          <p:cNvSpPr/>
          <p:nvPr/>
        </p:nvSpPr>
        <p:spPr>
          <a:xfrm>
            <a:off x="3497540" y="2677133"/>
            <a:ext cx="234623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/>
            </a:pPr>
            <a:r>
              <a:rPr lang="en-US" sz="2500" dirty="0"/>
              <a:t>2</a:t>
            </a:r>
            <a:endParaRPr sz="2500" dirty="0"/>
          </a:p>
        </p:txBody>
      </p:sp>
      <p:sp>
        <p:nvSpPr>
          <p:cNvPr id="24" name="Shape 261"/>
          <p:cNvSpPr/>
          <p:nvPr/>
        </p:nvSpPr>
        <p:spPr>
          <a:xfrm>
            <a:off x="3883056" y="2703213"/>
            <a:ext cx="234623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/>
            </a:pPr>
            <a:r>
              <a:rPr lang="en-US" sz="2500" dirty="0"/>
              <a:t>3</a:t>
            </a:r>
            <a:endParaRPr sz="2500" dirty="0"/>
          </a:p>
        </p:txBody>
      </p:sp>
      <p:sp>
        <p:nvSpPr>
          <p:cNvPr id="25" name="Shape 261"/>
          <p:cNvSpPr/>
          <p:nvPr/>
        </p:nvSpPr>
        <p:spPr>
          <a:xfrm>
            <a:off x="5043143" y="4692073"/>
            <a:ext cx="238844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/>
            </a:pPr>
            <a:r>
              <a:rPr lang="en-US" sz="2500" dirty="0"/>
              <a:t>4</a:t>
            </a:r>
            <a:endParaRPr sz="2500" dirty="0"/>
          </a:p>
        </p:txBody>
      </p:sp>
      <p:sp>
        <p:nvSpPr>
          <p:cNvPr id="26" name="Shape 261"/>
          <p:cNvSpPr/>
          <p:nvPr/>
        </p:nvSpPr>
        <p:spPr>
          <a:xfrm>
            <a:off x="3854621" y="4942185"/>
            <a:ext cx="234623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/>
            </a:pPr>
            <a:r>
              <a:rPr lang="en-US" sz="2500" dirty="0"/>
              <a:t>5</a:t>
            </a:r>
            <a:endParaRPr sz="2500" dirty="0"/>
          </a:p>
        </p:txBody>
      </p:sp>
      <p:sp>
        <p:nvSpPr>
          <p:cNvPr id="27" name="TextBox 26"/>
          <p:cNvSpPr txBox="1"/>
          <p:nvPr/>
        </p:nvSpPr>
        <p:spPr>
          <a:xfrm>
            <a:off x="5996949" y="2446301"/>
            <a:ext cx="55405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Uses a Markov-normalized affinity matrix P</a:t>
            </a:r>
          </a:p>
        </p:txBody>
      </p:sp>
      <p:sp>
        <p:nvSpPr>
          <p:cNvPr id="28" name="Shape 253"/>
          <p:cNvSpPr/>
          <p:nvPr/>
        </p:nvSpPr>
        <p:spPr>
          <a:xfrm flipH="1" flipV="1">
            <a:off x="2715474" y="4093650"/>
            <a:ext cx="3262611" cy="0"/>
          </a:xfrm>
          <a:prstGeom prst="line">
            <a:avLst/>
          </a:prstGeom>
          <a:ln w="25400">
            <a:solidFill>
              <a:srgbClr val="0000FF"/>
            </a:solidFill>
          </a:ln>
          <a:effectLst>
            <a:outerShdw blurRad="50800" dist="254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 defTabSz="321457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</p:txBody>
      </p:sp>
      <p:sp>
        <p:nvSpPr>
          <p:cNvPr id="29" name="TextBox 28"/>
          <p:cNvSpPr txBox="1"/>
          <p:nvPr/>
        </p:nvSpPr>
        <p:spPr>
          <a:xfrm>
            <a:off x="1775015" y="1798169"/>
            <a:ext cx="3085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neighbor do I visit next?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E45A71F-7F5E-BA44-9076-0DBD4274EB40}"/>
                  </a:ext>
                </a:extLst>
              </p:cNvPr>
              <p:cNvSpPr txBox="1"/>
              <p:nvPr/>
            </p:nvSpPr>
            <p:spPr>
              <a:xfrm>
                <a:off x="7798128" y="3331239"/>
                <a:ext cx="2280624" cy="98732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𝑑𝑖𝑠𝑡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𝑑𝑖𝑠𝑡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(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)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den>
                                  </m:f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E45A71F-7F5E-BA44-9076-0DBD4274EB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8128" y="3331239"/>
                <a:ext cx="2280624" cy="987322"/>
              </a:xfrm>
              <a:prstGeom prst="rect">
                <a:avLst/>
              </a:prstGeom>
              <a:blipFill>
                <a:blip r:embed="rId4"/>
                <a:stretch>
                  <a:fillRect l="-1657" b="-69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614ECEE8-870F-8045-9E57-B305049C941D}"/>
              </a:ext>
            </a:extLst>
          </p:cNvPr>
          <p:cNvSpPr txBox="1"/>
          <p:nvPr/>
        </p:nvSpPr>
        <p:spPr>
          <a:xfrm>
            <a:off x="6292793" y="5620425"/>
            <a:ext cx="348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….but does not use a random walk!</a:t>
            </a:r>
          </a:p>
        </p:txBody>
      </p:sp>
    </p:spTree>
    <p:extLst>
      <p:ext uri="{BB962C8B-B14F-4D97-AF65-F5344CB8AC3E}">
        <p14:creationId xmlns:p14="http://schemas.microsoft.com/office/powerpoint/2010/main" val="188910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467" y="367188"/>
            <a:ext cx="7781059" cy="1061892"/>
          </a:xfrm>
        </p:spPr>
        <p:txBody>
          <a:bodyPr/>
          <a:lstStyle/>
          <a:p>
            <a:r>
              <a:rPr lang="en-US" dirty="0"/>
              <a:t>Adaptive Kernel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56591" y="1600200"/>
                <a:ext cx="10257183" cy="481946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The bandwidth is adaptive</a:t>
                </a:r>
              </a:p>
              <a:p>
                <a:endParaRPr lang="en-US" i="1" dirty="0"/>
              </a:p>
              <a:p>
                <a:endParaRPr lang="en-US" i="1" dirty="0"/>
              </a:p>
              <a:p>
                <a:endParaRPr lang="en-US" i="1" dirty="0"/>
              </a:p>
              <a:p>
                <a:endParaRPr lang="en-US" i="1" dirty="0"/>
              </a:p>
              <a:p>
                <a:endParaRPr lang="en-US" i="1" dirty="0"/>
              </a:p>
              <a:p>
                <a:endParaRPr lang="en-US" i="1" dirty="0"/>
              </a:p>
              <a:p>
                <a:r>
                  <a:rPr lang="en-US" dirty="0"/>
                  <a:t>The bandwidth at each point is set such that perplexity is fixed</a:t>
                </a:r>
              </a:p>
              <a:p>
                <a:r>
                  <a:rPr lang="en-US" dirty="0"/>
                  <a:t>Perplexity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,∗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= effective # neighbors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6591" y="1600200"/>
                <a:ext cx="10257183" cy="4819468"/>
              </a:xfrm>
              <a:blipFill>
                <a:blip r:embed="rId3"/>
                <a:stretch>
                  <a:fillRect l="-989" t="-2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3675741" y="2446398"/>
            <a:ext cx="4464656" cy="2159000"/>
            <a:chOff x="4607631" y="2866681"/>
            <a:chExt cx="3556000" cy="21590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07631" y="2866681"/>
              <a:ext cx="3556000" cy="21590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4607631" y="2913538"/>
              <a:ext cx="13400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Gaussian Kernel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6112367" y="3989563"/>
              <a:ext cx="9207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sym typeface="Wingdings"/>
                </a:rPr>
                <a:t>stddev</a:t>
              </a:r>
              <a:r>
                <a:rPr lang="en-US" dirty="0">
                  <a:sym typeface="Wingdings"/>
                </a:rPr>
                <a:t> = </a:t>
              </a:r>
              <a:r>
                <a:rPr lang="en-US" dirty="0" err="1">
                  <a:sym typeface="Wingdings"/>
                </a:rPr>
                <a:t>σ</a:t>
              </a:r>
              <a:endParaRPr lang="en-US" dirty="0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5901765" y="3984936"/>
              <a:ext cx="1167108" cy="0"/>
            </a:xfrm>
            <a:prstGeom prst="straightConnector1">
              <a:avLst/>
            </a:prstGeom>
            <a:ln>
              <a:solidFill>
                <a:srgbClr val="C0504D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8491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KL-Divergence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53548" y="1600200"/>
            <a:ext cx="10300252" cy="2845247"/>
          </a:xfrm>
        </p:spPr>
        <p:txBody>
          <a:bodyPr>
            <a:normAutofit/>
          </a:bodyPr>
          <a:lstStyle/>
          <a:p>
            <a:r>
              <a:rPr lang="en-US" i="1" dirty="0"/>
              <a:t>Minimize </a:t>
            </a:r>
            <a:r>
              <a:rPr lang="en-US" dirty="0"/>
              <a:t>divergence between probability distributions</a:t>
            </a:r>
          </a:p>
          <a:p>
            <a:pPr lvl="1"/>
            <a:r>
              <a:rPr lang="en-US" dirty="0"/>
              <a:t>Divergence is not symmetric like a distance</a:t>
            </a:r>
          </a:p>
          <a:p>
            <a:r>
              <a:rPr lang="en-US" dirty="0" err="1"/>
              <a:t>Kullback-Liebler</a:t>
            </a:r>
            <a:r>
              <a:rPr lang="en-US" dirty="0"/>
              <a:t> divergence:  Measures amount of information gained when updating one distribution to another </a:t>
            </a:r>
          </a:p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157E552-ED52-084B-9CD1-FE2C0FDC8152}"/>
              </a:ext>
            </a:extLst>
          </p:cNvPr>
          <p:cNvCxnSpPr/>
          <p:nvPr/>
        </p:nvCxnSpPr>
        <p:spPr>
          <a:xfrm flipH="1">
            <a:off x="7628695" y="4214191"/>
            <a:ext cx="700296" cy="4671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D61FA44-A8C8-BD4E-A6F0-F30C218ADC82}"/>
              </a:ext>
            </a:extLst>
          </p:cNvPr>
          <p:cNvSpPr txBox="1"/>
          <p:nvPr/>
        </p:nvSpPr>
        <p:spPr>
          <a:xfrm>
            <a:off x="8328991" y="4029525"/>
            <a:ext cx="3776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dimensional neighbor probability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D0AD47-C8CD-174C-B23F-54AB07F53ECE}"/>
              </a:ext>
            </a:extLst>
          </p:cNvPr>
          <p:cNvSpPr txBox="1"/>
          <p:nvPr/>
        </p:nvSpPr>
        <p:spPr>
          <a:xfrm>
            <a:off x="8328991" y="4860522"/>
            <a:ext cx="3732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dimensional neighbor probability</a:t>
            </a:r>
          </a:p>
          <a:p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C2DA919-5238-BE4F-BFBF-73CAD3EC432D}"/>
              </a:ext>
            </a:extLst>
          </p:cNvPr>
          <p:cNvCxnSpPr>
            <a:cxnSpLocks/>
          </p:cNvCxnSpPr>
          <p:nvPr/>
        </p:nvCxnSpPr>
        <p:spPr>
          <a:xfrm flipH="1">
            <a:off x="7628695" y="5078896"/>
            <a:ext cx="700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E815706-DB3B-4142-88B0-8E31EEAF0FBD}"/>
                  </a:ext>
                </a:extLst>
              </p:cNvPr>
              <p:cNvSpPr txBox="1"/>
              <p:nvPr/>
            </p:nvSpPr>
            <p:spPr>
              <a:xfrm>
                <a:off x="1228268" y="4352690"/>
                <a:ext cx="6529223" cy="12507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𝐾𝐿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|</m:t>
                      </m:r>
                      <m:d>
                        <m:dPr>
                          <m:begChr m:val="|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en-US" sz="3200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⁡(</m:t>
                              </m:r>
                              <m:f>
                                <m:f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E815706-DB3B-4142-88B0-8E31EEAF0F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8268" y="4352690"/>
                <a:ext cx="6529223" cy="1250727"/>
              </a:xfrm>
              <a:prstGeom prst="rect">
                <a:avLst/>
              </a:prstGeom>
              <a:blipFill>
                <a:blip r:embed="rId3"/>
                <a:stretch>
                  <a:fillRect l="-775" t="-140000" r="-1550" b="-18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60343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9B98A6-0A57-184E-A84D-34D094BB4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50" y="1562100"/>
            <a:ext cx="11188700" cy="37338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9E11E22-9DF2-5443-9D93-E296A95C3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KL-Divergence Example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57B40B-9597-004A-82AD-1579EE5813DC}"/>
              </a:ext>
            </a:extLst>
          </p:cNvPr>
          <p:cNvSpPr txBox="1"/>
          <p:nvPr/>
        </p:nvSpPr>
        <p:spPr>
          <a:xfrm>
            <a:off x="7354957" y="5575852"/>
            <a:ext cx="3841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Divergence is the area under this curve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66121F-E90B-694D-8F4A-4A7AB86990C9}"/>
              </a:ext>
            </a:extLst>
          </p:cNvPr>
          <p:cNvSpPr txBox="1"/>
          <p:nvPr/>
        </p:nvSpPr>
        <p:spPr>
          <a:xfrm>
            <a:off x="838200" y="5295900"/>
            <a:ext cx="16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Wikipedia</a:t>
            </a:r>
          </a:p>
        </p:txBody>
      </p:sp>
    </p:spTree>
    <p:extLst>
      <p:ext uri="{BB962C8B-B14F-4D97-AF65-F5344CB8AC3E}">
        <p14:creationId xmlns:p14="http://schemas.microsoft.com/office/powerpoint/2010/main" val="2153213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Symmetrized Cost in Divergence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7499" y="5152074"/>
            <a:ext cx="68012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1. Start with a random embedding in 2-3 dimensions</a:t>
            </a:r>
          </a:p>
          <a:p>
            <a:r>
              <a:rPr lang="en-US" sz="2000" dirty="0"/>
              <a:t>2. Move each point based based on Stochastic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21D10AF-6F08-C64D-AFD6-766DA28DA88F}"/>
                  </a:ext>
                </a:extLst>
              </p:cNvPr>
              <p:cNvSpPr txBox="1"/>
              <p:nvPr/>
            </p:nvSpPr>
            <p:spPr>
              <a:xfrm>
                <a:off x="2372862" y="2420929"/>
                <a:ext cx="2759798" cy="53572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21D10AF-6F08-C64D-AFD6-766DA28DA8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2862" y="2420929"/>
                <a:ext cx="2759798" cy="535724"/>
              </a:xfrm>
              <a:prstGeom prst="rect">
                <a:avLst/>
              </a:prstGeom>
              <a:blipFill>
                <a:blip r:embed="rId3"/>
                <a:stretch>
                  <a:fillRect t="-2326" b="-162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7EAC192-25B6-9F44-9FD8-CC955DDC0825}"/>
                  </a:ext>
                </a:extLst>
              </p:cNvPr>
              <p:cNvSpPr txBox="1"/>
              <p:nvPr/>
            </p:nvSpPr>
            <p:spPr>
              <a:xfrm>
                <a:off x="2372862" y="3429000"/>
                <a:ext cx="6903813" cy="12507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𝐾𝐿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|</m:t>
                      </m:r>
                      <m:d>
                        <m:dPr>
                          <m:begChr m:val="|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en-US" sz="3200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⁡(</m:t>
                              </m:r>
                              <m:f>
                                <m:f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7EAC192-25B6-9F44-9FD8-CC955DDC08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2862" y="3429000"/>
                <a:ext cx="6903813" cy="1250727"/>
              </a:xfrm>
              <a:prstGeom prst="rect">
                <a:avLst/>
              </a:prstGeom>
              <a:blipFill>
                <a:blip r:embed="rId4"/>
                <a:stretch>
                  <a:fillRect l="-734" t="-142424" r="-1651" b="-190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9415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1867</TotalTime>
  <Words>554</Words>
  <Application>Microsoft Macintosh PowerPoint</Application>
  <PresentationFormat>Widescreen</PresentationFormat>
  <Paragraphs>111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Helvetica</vt:lpstr>
      <vt:lpstr>Office Theme</vt:lpstr>
      <vt:lpstr>tSNE</vt:lpstr>
      <vt:lpstr>t-SNE Algorithm</vt:lpstr>
      <vt:lpstr>PowerPoint Presentation</vt:lpstr>
      <vt:lpstr>PowerPoint Presentation</vt:lpstr>
      <vt:lpstr>Distances to Affinities </vt:lpstr>
      <vt:lpstr>Adaptive Kernel</vt:lpstr>
      <vt:lpstr>KL-Divergence</vt:lpstr>
      <vt:lpstr>KL-Divergence Example </vt:lpstr>
      <vt:lpstr>Symmetrized Cost in Divergence</vt:lpstr>
      <vt:lpstr>SNE on MNIST handwritten Digits</vt:lpstr>
      <vt:lpstr>Small problem… </vt:lpstr>
      <vt:lpstr>SNE to tSNE </vt:lpstr>
      <vt:lpstr>PowerPoint Presentation</vt:lpstr>
      <vt:lpstr> MNIST:            SNE                           t-SNE     clusters overlapped                    clusters are separated clearly</vt:lpstr>
      <vt:lpstr>Comparison to Diffusion Maps, PHATE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tSNE</dc:title>
  <dc:creator>Krishnaswamy, Smita</dc:creator>
  <cp:lastModifiedBy>Wenxin Xu</cp:lastModifiedBy>
  <cp:revision>25</cp:revision>
  <dcterms:created xsi:type="dcterms:W3CDTF">2021-10-03T16:52:53Z</dcterms:created>
  <dcterms:modified xsi:type="dcterms:W3CDTF">2023-03-09T06:53:06Z</dcterms:modified>
</cp:coreProperties>
</file>

<file path=docProps/thumbnail.jpeg>
</file>